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1172e8f4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21172e8f4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21172e8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21172e8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21172e8f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21172e8f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21172e8f4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21172e8f4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21172e8f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21172e8f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21172e8f4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21172e8f4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21172e8f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21172e8f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21172e8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21172e8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21172e8f4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21172e8f4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21172e8f4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21172e8f4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1172e8f4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21172e8f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21172e8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21172e8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.jp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hyperlink" Target="https://onlinelibrary.wiley.com/doi/full/10.1002/rob.21831" TargetMode="External"/><Relationship Id="rId7" Type="http://schemas.openxmlformats.org/officeDocument/2006/relationships/hyperlink" Target="https://onlinelibrary.wiley.com/doi/full/10.1002/rob.21831" TargetMode="External"/><Relationship Id="rId8" Type="http://schemas.openxmlformats.org/officeDocument/2006/relationships/hyperlink" Target="https://onlinelibrary.wiley.com/doi/full/10.1002/rob.2183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92700" y="1520050"/>
            <a:ext cx="3702000" cy="9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180"/>
              <a:t>基於</a:t>
            </a:r>
            <a:r>
              <a:rPr b="1" lang="zh-TW" sz="2180">
                <a:latin typeface="Times New Roman"/>
                <a:ea typeface="Times New Roman"/>
                <a:cs typeface="Times New Roman"/>
                <a:sym typeface="Times New Roman"/>
              </a:rPr>
              <a:t>RTAB-MAP</a:t>
            </a:r>
            <a:r>
              <a:rPr b="1" lang="zh-TW" sz="2180"/>
              <a:t>的</a:t>
            </a:r>
            <a:endParaRPr b="1" sz="21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180"/>
              <a:t>室外自動導航系統的實現</a:t>
            </a:r>
            <a:endParaRPr b="1" sz="22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92700" y="2834125"/>
            <a:ext cx="37500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zh-TW" sz="1440"/>
              <a:t>組別：A90</a:t>
            </a:r>
            <a:endParaRPr sz="14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zh-TW" sz="1440"/>
              <a:t>組員名單：許晏誠、何立平、張瀚</a:t>
            </a:r>
            <a:endParaRPr sz="14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zh-TW" sz="1440"/>
              <a:t>指導教授：邱偉育 prof.</a:t>
            </a:r>
            <a:endParaRPr sz="14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4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800" y="0"/>
            <a:ext cx="38562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2220"/>
              <a:t>Navigation</a:t>
            </a:r>
            <a:r>
              <a:rPr lang="zh-TW" sz="2220">
                <a:solidFill>
                  <a:schemeClr val="dk2"/>
                </a:solidFill>
              </a:rPr>
              <a:t> </a:t>
            </a:r>
            <a:r>
              <a:rPr lang="zh-TW" sz="2220">
                <a:solidFill>
                  <a:srgbClr val="999999"/>
                </a:solidFill>
              </a:rPr>
              <a:t>(TEB_LOCAL_PLANNER)</a:t>
            </a:r>
            <a:endParaRPr sz="3120">
              <a:solidFill>
                <a:srgbClr val="999999"/>
              </a:solidFill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27" y="889150"/>
            <a:ext cx="711209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311700" y="4647700"/>
            <a:ext cx="841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</a:rPr>
              <a:t>Ref: https://pojenlai.wordpress.com/2015/07/16/ros-navigation-stack-%E7%B0%A1%E4%BB%8B/</a:t>
            </a:r>
            <a:endParaRPr sz="1000"/>
          </a:p>
        </p:txBody>
      </p:sp>
      <p:sp>
        <p:nvSpPr>
          <p:cNvPr id="208" name="Google Shape;208;p22"/>
          <p:cNvSpPr txBox="1"/>
          <p:nvPr/>
        </p:nvSpPr>
        <p:spPr>
          <a:xfrm>
            <a:off x="4958375" y="3088475"/>
            <a:ext cx="1156800" cy="7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Teb Local Planner</a:t>
            </a:r>
            <a:endParaRPr sz="1700"/>
          </a:p>
        </p:txBody>
      </p:sp>
      <p:sp>
        <p:nvSpPr>
          <p:cNvPr id="209" name="Google Shape;209;p22"/>
          <p:cNvSpPr txBox="1"/>
          <p:nvPr/>
        </p:nvSpPr>
        <p:spPr>
          <a:xfrm>
            <a:off x="3610175" y="3873550"/>
            <a:ext cx="12048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Recovery Behavior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lang="zh-TW" sz="2466"/>
              <a:t>Result &amp; Analysis </a:t>
            </a:r>
            <a:r>
              <a:rPr lang="zh-TW" sz="2355">
                <a:solidFill>
                  <a:srgbClr val="999999"/>
                </a:solidFill>
              </a:rPr>
              <a:t>(Mapping)</a:t>
            </a:r>
            <a:endParaRPr sz="3355">
              <a:solidFill>
                <a:srgbClr val="999999"/>
              </a:solidFill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200" y="3141679"/>
            <a:ext cx="1513227" cy="16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83272"/>
            <a:ext cx="1462348" cy="14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448" y="3383275"/>
            <a:ext cx="1843852" cy="14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5325" y="2379775"/>
            <a:ext cx="2266974" cy="24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311700" y="1162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Precise Mapping</a:t>
            </a:r>
            <a:r>
              <a:rPr lang="zh-TW" sz="1600">
                <a:solidFill>
                  <a:schemeClr val="dk1"/>
                </a:solidFill>
              </a:rPr>
              <a:t> with following concern: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Auto-Exposure ROI, Sensor position adjustment</a:t>
            </a:r>
            <a:endParaRPr sz="16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Odometry drift or False obstacle </a:t>
            </a:r>
            <a:r>
              <a:rPr lang="zh-TW" sz="1600">
                <a:solidFill>
                  <a:srgbClr val="999999"/>
                </a:solidFill>
              </a:rPr>
              <a:t>-&gt; Remapping</a:t>
            </a:r>
            <a:endParaRPr sz="1600">
              <a:solidFill>
                <a:srgbClr val="999999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Mapping speed cannot be too fast </a:t>
            </a:r>
            <a:r>
              <a:rPr lang="zh-TW" sz="1600">
                <a:solidFill>
                  <a:srgbClr val="999999"/>
                </a:solidFill>
              </a:rPr>
              <a:t>-&gt; Time Consuming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Result &amp; Analysis </a:t>
            </a:r>
            <a:r>
              <a:rPr lang="zh-TW" sz="2120">
                <a:solidFill>
                  <a:srgbClr val="999999"/>
                </a:solidFill>
              </a:rPr>
              <a:t>(Navigation &amp; Obstacle avoidance)</a:t>
            </a:r>
            <a:endParaRPr sz="2120">
              <a:solidFill>
                <a:srgbClr val="999999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0" y="2447925"/>
            <a:ext cx="2599750" cy="22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 rotWithShape="1">
          <a:blip r:embed="rId4">
            <a:alphaModFix/>
          </a:blip>
          <a:srcRect b="0" l="0" r="0" t="5615"/>
          <a:stretch/>
        </p:blipFill>
        <p:spPr>
          <a:xfrm>
            <a:off x="2855112" y="2447925"/>
            <a:ext cx="2545589" cy="22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229" y="2447925"/>
            <a:ext cx="3527071" cy="22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311700" y="1166950"/>
            <a:ext cx="83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/>
              <a:t>Point to Point Navigation </a:t>
            </a:r>
            <a:r>
              <a:rPr lang="zh-TW" sz="1600">
                <a:solidFill>
                  <a:srgbClr val="999999"/>
                </a:solidFill>
              </a:rPr>
              <a:t>-&gt; Suffer from odometry drifting</a:t>
            </a:r>
            <a:endParaRPr sz="1600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Obstacle Avoidance </a:t>
            </a:r>
            <a:r>
              <a:rPr lang="zh-TW" sz="1600">
                <a:solidFill>
                  <a:srgbClr val="999999"/>
                </a:solidFill>
              </a:rPr>
              <a:t>-&gt; Fast objects are unavoidable</a:t>
            </a:r>
            <a:r>
              <a:rPr lang="zh-TW">
                <a:solidFill>
                  <a:srgbClr val="999999"/>
                </a:solidFill>
              </a:rPr>
              <a:t> 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Detection of in-sight object </a:t>
            </a:r>
            <a:r>
              <a:rPr lang="zh-TW" sz="1600">
                <a:solidFill>
                  <a:srgbClr val="999999"/>
                </a:solidFill>
              </a:rPr>
              <a:t>-&gt; Restricted range of detection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7144" l="40660" r="11810" t="9744"/>
          <a:stretch/>
        </p:blipFill>
        <p:spPr>
          <a:xfrm>
            <a:off x="3232225" y="-20275"/>
            <a:ext cx="2921700" cy="5174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31105" l="49982" r="0" t="0"/>
          <a:stretch/>
        </p:blipFill>
        <p:spPr>
          <a:xfrm>
            <a:off x="6349358" y="-21450"/>
            <a:ext cx="2816591" cy="51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14919" l="14824" r="19173" t="1872"/>
          <a:stretch/>
        </p:blipFill>
        <p:spPr>
          <a:xfrm>
            <a:off x="-55125" y="-31250"/>
            <a:ext cx="3077133" cy="51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93400" y="3861300"/>
            <a:ext cx="1561500" cy="8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700">
                <a:solidFill>
                  <a:schemeClr val="dk1"/>
                </a:solidFill>
              </a:rPr>
              <a:t>許晏誠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107061126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dk1"/>
                </a:solidFill>
              </a:rPr>
              <a:t>電機系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114475" y="3861350"/>
            <a:ext cx="1561500" cy="8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dk1"/>
                </a:solidFill>
              </a:rPr>
              <a:t>何立平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107000206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dk1"/>
                </a:solidFill>
              </a:rPr>
              <a:t>電資班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903500" y="3861350"/>
            <a:ext cx="1561500" cy="8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dk1"/>
                </a:solidFill>
              </a:rPr>
              <a:t>張瀚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107061130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dk1"/>
                </a:solidFill>
              </a:rPr>
              <a:t>電機系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How Autonomous Navigation works?</a:t>
            </a:r>
            <a:endParaRPr sz="2220"/>
          </a:p>
        </p:txBody>
      </p:sp>
      <p:sp>
        <p:nvSpPr>
          <p:cNvPr id="72" name="Google Shape;72;p15"/>
          <p:cNvSpPr/>
          <p:nvPr/>
        </p:nvSpPr>
        <p:spPr>
          <a:xfrm>
            <a:off x="2765125" y="3586275"/>
            <a:ext cx="4829100" cy="690600"/>
          </a:xfrm>
          <a:prstGeom prst="trapezoid">
            <a:avLst>
              <a:gd fmla="val 64828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Cognition of the Environment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198625" y="980250"/>
            <a:ext cx="1966925" cy="1224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Motion Planning &amp; Control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212800" y="2895675"/>
            <a:ext cx="3933900" cy="690600"/>
          </a:xfrm>
          <a:prstGeom prst="trapezoid">
            <a:avLst>
              <a:gd fmla="val 7034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Path planning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694975" y="2205075"/>
            <a:ext cx="2965800" cy="690600"/>
          </a:xfrm>
          <a:prstGeom prst="trapezoid">
            <a:avLst>
              <a:gd fmla="val 7293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Obstacle avoidance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76" name="Google Shape;76;p15"/>
          <p:cNvCxnSpPr>
            <a:stCxn id="72" idx="1"/>
            <a:endCxn id="77" idx="3"/>
          </p:cNvCxnSpPr>
          <p:nvPr/>
        </p:nvCxnSpPr>
        <p:spPr>
          <a:xfrm rot="10800000">
            <a:off x="2503276" y="3928875"/>
            <a:ext cx="485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5"/>
          <p:cNvSpPr txBox="1"/>
          <p:nvPr/>
        </p:nvSpPr>
        <p:spPr>
          <a:xfrm>
            <a:off x="1255475" y="3728875"/>
            <a:ext cx="1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SLAM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1141175" y="2933175"/>
            <a:ext cx="147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Global Planner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(Costmap)</a:t>
            </a:r>
            <a:endParaRPr/>
          </a:p>
        </p:txBody>
      </p:sp>
      <p:cxnSp>
        <p:nvCxnSpPr>
          <p:cNvPr id="79" name="Google Shape;79;p15"/>
          <p:cNvCxnSpPr>
            <a:stCxn id="74" idx="1"/>
            <a:endCxn id="78" idx="3"/>
          </p:cNvCxnSpPr>
          <p:nvPr/>
        </p:nvCxnSpPr>
        <p:spPr>
          <a:xfrm rot="10800000">
            <a:off x="2617487" y="3240975"/>
            <a:ext cx="8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5"/>
          <p:cNvSpPr txBox="1"/>
          <p:nvPr/>
        </p:nvSpPr>
        <p:spPr>
          <a:xfrm>
            <a:off x="1141175" y="2242575"/>
            <a:ext cx="147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Local</a:t>
            </a:r>
            <a:r>
              <a:rPr lang="zh-TW"/>
              <a:t> Planner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(Costmap)</a:t>
            </a:r>
            <a:endParaRPr/>
          </a:p>
        </p:txBody>
      </p:sp>
      <p:cxnSp>
        <p:nvCxnSpPr>
          <p:cNvPr id="81" name="Google Shape;81;p15"/>
          <p:cNvCxnSpPr>
            <a:stCxn id="75" idx="1"/>
            <a:endCxn id="80" idx="3"/>
          </p:cNvCxnSpPr>
          <p:nvPr/>
        </p:nvCxnSpPr>
        <p:spPr>
          <a:xfrm rot="10800000">
            <a:off x="2617519" y="2550375"/>
            <a:ext cx="13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/>
        </p:nvSpPr>
        <p:spPr>
          <a:xfrm>
            <a:off x="572050" y="1284863"/>
            <a:ext cx="20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Local Planner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&amp; Hardware controller</a:t>
            </a:r>
            <a:endParaRPr/>
          </a:p>
        </p:txBody>
      </p:sp>
      <p:cxnSp>
        <p:nvCxnSpPr>
          <p:cNvPr id="83" name="Google Shape;83;p15"/>
          <p:cNvCxnSpPr>
            <a:stCxn id="73" idx="1"/>
            <a:endCxn id="82" idx="3"/>
          </p:cNvCxnSpPr>
          <p:nvPr/>
        </p:nvCxnSpPr>
        <p:spPr>
          <a:xfrm rot="10800000">
            <a:off x="2662656" y="1592663"/>
            <a:ext cx="202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1714750" y="3699050"/>
            <a:ext cx="161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Location &amp; Poses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258175" y="1418075"/>
            <a:ext cx="117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Obstacle location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51975" y="1626725"/>
            <a:ext cx="101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Input Image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3855775" y="1234550"/>
            <a:ext cx="3826200" cy="3748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102925" y="1234550"/>
            <a:ext cx="3686100" cy="3748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22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66"/>
              <a:t>Autonomous System Flow</a:t>
            </a:r>
            <a:r>
              <a:rPr lang="zh-TW"/>
              <a:t> </a:t>
            </a:r>
            <a:r>
              <a:rPr lang="zh-TW" sz="2355">
                <a:solidFill>
                  <a:schemeClr val="dk2"/>
                </a:solidFill>
              </a:rPr>
              <a:t>(Exploration &amp; Pre-Built Mode)</a:t>
            </a:r>
            <a:endParaRPr sz="2355">
              <a:solidFill>
                <a:schemeClr val="dk2"/>
              </a:solidFill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480775" y="864150"/>
            <a:ext cx="29304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SLAM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140300" y="1361650"/>
            <a:ext cx="1091700" cy="21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Sensor</a:t>
            </a:r>
            <a:endParaRPr sz="1300"/>
          </a:p>
        </p:txBody>
      </p:sp>
      <p:sp>
        <p:nvSpPr>
          <p:cNvPr id="96" name="Google Shape;96;p16"/>
          <p:cNvSpPr/>
          <p:nvPr/>
        </p:nvSpPr>
        <p:spPr>
          <a:xfrm>
            <a:off x="1140300" y="2012113"/>
            <a:ext cx="1091700" cy="35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Feature Extraction</a:t>
            </a:r>
            <a:endParaRPr sz="1300"/>
          </a:p>
        </p:txBody>
      </p:sp>
      <p:sp>
        <p:nvSpPr>
          <p:cNvPr id="97" name="Google Shape;97;p16"/>
          <p:cNvSpPr/>
          <p:nvPr/>
        </p:nvSpPr>
        <p:spPr>
          <a:xfrm>
            <a:off x="311700" y="2942750"/>
            <a:ext cx="1199400" cy="35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Loop Closure Detection</a:t>
            </a:r>
            <a:endParaRPr sz="1300"/>
          </a:p>
        </p:txBody>
      </p:sp>
      <p:sp>
        <p:nvSpPr>
          <p:cNvPr id="98" name="Google Shape;98;p16"/>
          <p:cNvSpPr/>
          <p:nvPr/>
        </p:nvSpPr>
        <p:spPr>
          <a:xfrm>
            <a:off x="1913775" y="2973800"/>
            <a:ext cx="920400" cy="29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Odometry</a:t>
            </a:r>
            <a:endParaRPr sz="1300"/>
          </a:p>
        </p:txBody>
      </p:sp>
      <p:sp>
        <p:nvSpPr>
          <p:cNvPr id="99" name="Google Shape;99;p16"/>
          <p:cNvSpPr/>
          <p:nvPr/>
        </p:nvSpPr>
        <p:spPr>
          <a:xfrm>
            <a:off x="1258875" y="4037800"/>
            <a:ext cx="920400" cy="29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Mapping</a:t>
            </a:r>
            <a:endParaRPr sz="1300"/>
          </a:p>
        </p:txBody>
      </p:sp>
      <p:cxnSp>
        <p:nvCxnSpPr>
          <p:cNvPr id="100" name="Google Shape;100;p16"/>
          <p:cNvCxnSpPr>
            <a:stCxn id="95" idx="2"/>
            <a:endCxn id="96" idx="0"/>
          </p:cNvCxnSpPr>
          <p:nvPr/>
        </p:nvCxnSpPr>
        <p:spPr>
          <a:xfrm>
            <a:off x="1686150" y="1580050"/>
            <a:ext cx="0" cy="43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>
            <a:stCxn id="96" idx="2"/>
            <a:endCxn id="97" idx="0"/>
          </p:cNvCxnSpPr>
          <p:nvPr/>
        </p:nvCxnSpPr>
        <p:spPr>
          <a:xfrm rot="5400000">
            <a:off x="1009950" y="2266513"/>
            <a:ext cx="577500" cy="774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6"/>
          <p:cNvCxnSpPr>
            <a:stCxn id="96" idx="2"/>
            <a:endCxn id="98" idx="0"/>
          </p:cNvCxnSpPr>
          <p:nvPr/>
        </p:nvCxnSpPr>
        <p:spPr>
          <a:xfrm flipH="1" rot="-5400000">
            <a:off x="1725750" y="2325613"/>
            <a:ext cx="608700" cy="687900"/>
          </a:xfrm>
          <a:prstGeom prst="bentConnector3">
            <a:avLst>
              <a:gd fmla="val 4689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>
            <a:stCxn id="99" idx="0"/>
            <a:endCxn id="98" idx="2"/>
          </p:cNvCxnSpPr>
          <p:nvPr/>
        </p:nvCxnSpPr>
        <p:spPr>
          <a:xfrm rot="-5400000">
            <a:off x="1659975" y="3323800"/>
            <a:ext cx="773100" cy="654900"/>
          </a:xfrm>
          <a:prstGeom prst="bentConnector3">
            <a:avLst>
              <a:gd fmla="val 4833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6"/>
          <p:cNvCxnSpPr>
            <a:stCxn id="97" idx="2"/>
            <a:endCxn id="99" idx="0"/>
          </p:cNvCxnSpPr>
          <p:nvPr/>
        </p:nvCxnSpPr>
        <p:spPr>
          <a:xfrm flipH="1" rot="-5400000">
            <a:off x="944250" y="3263000"/>
            <a:ext cx="741900" cy="807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6"/>
          <p:cNvSpPr txBox="1"/>
          <p:nvPr/>
        </p:nvSpPr>
        <p:spPr>
          <a:xfrm>
            <a:off x="102925" y="2384338"/>
            <a:ext cx="11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Feature point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(Pointcloud)</a:t>
            </a:r>
            <a:endParaRPr sz="1000">
              <a:solidFill>
                <a:schemeClr val="accent1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22215" l="2878" r="5141" t="19291"/>
          <a:stretch/>
        </p:blipFill>
        <p:spPr>
          <a:xfrm>
            <a:off x="2331125" y="1933575"/>
            <a:ext cx="1315099" cy="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46299"/>
            <a:ext cx="878726" cy="8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4171425" y="1270750"/>
            <a:ext cx="10917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Local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costmap</a:t>
            </a:r>
            <a:endParaRPr sz="1300"/>
          </a:p>
        </p:txBody>
      </p:sp>
      <p:sp>
        <p:nvSpPr>
          <p:cNvPr id="109" name="Google Shape;109;p16"/>
          <p:cNvSpPr/>
          <p:nvPr/>
        </p:nvSpPr>
        <p:spPr>
          <a:xfrm>
            <a:off x="4174225" y="3906250"/>
            <a:ext cx="1091700" cy="55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Global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costmap</a:t>
            </a:r>
            <a:endParaRPr sz="1300"/>
          </a:p>
        </p:txBody>
      </p:sp>
      <p:cxnSp>
        <p:nvCxnSpPr>
          <p:cNvPr id="110" name="Google Shape;110;p16"/>
          <p:cNvCxnSpPr>
            <a:stCxn id="99" idx="3"/>
            <a:endCxn id="109" idx="1"/>
          </p:cNvCxnSpPr>
          <p:nvPr/>
        </p:nvCxnSpPr>
        <p:spPr>
          <a:xfrm>
            <a:off x="2179275" y="4183300"/>
            <a:ext cx="1995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6"/>
          <p:cNvCxnSpPr>
            <a:stCxn id="95" idx="3"/>
            <a:endCxn id="108" idx="1"/>
          </p:cNvCxnSpPr>
          <p:nvPr/>
        </p:nvCxnSpPr>
        <p:spPr>
          <a:xfrm>
            <a:off x="2232000" y="1470850"/>
            <a:ext cx="1939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6"/>
          <p:cNvSpPr txBox="1"/>
          <p:nvPr/>
        </p:nvSpPr>
        <p:spPr>
          <a:xfrm>
            <a:off x="2495675" y="4115200"/>
            <a:ext cx="92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Static map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426625" y="1234450"/>
            <a:ext cx="1091700" cy="47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Local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planner</a:t>
            </a:r>
            <a:endParaRPr sz="1300"/>
          </a:p>
        </p:txBody>
      </p:sp>
      <p:sp>
        <p:nvSpPr>
          <p:cNvPr id="114" name="Google Shape;114;p16"/>
          <p:cNvSpPr/>
          <p:nvPr/>
        </p:nvSpPr>
        <p:spPr>
          <a:xfrm>
            <a:off x="6414650" y="3912700"/>
            <a:ext cx="1091700" cy="54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Global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planner</a:t>
            </a:r>
            <a:endParaRPr sz="1300"/>
          </a:p>
        </p:txBody>
      </p:sp>
      <p:cxnSp>
        <p:nvCxnSpPr>
          <p:cNvPr id="115" name="Google Shape;115;p16"/>
          <p:cNvCxnSpPr>
            <a:stCxn id="108" idx="3"/>
            <a:endCxn id="113" idx="1"/>
          </p:cNvCxnSpPr>
          <p:nvPr/>
        </p:nvCxnSpPr>
        <p:spPr>
          <a:xfrm>
            <a:off x="5263125" y="1470850"/>
            <a:ext cx="1163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6"/>
          <p:cNvCxnSpPr>
            <a:stCxn id="109" idx="3"/>
            <a:endCxn id="114" idx="1"/>
          </p:cNvCxnSpPr>
          <p:nvPr/>
        </p:nvCxnSpPr>
        <p:spPr>
          <a:xfrm>
            <a:off x="5265925" y="4183300"/>
            <a:ext cx="114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827012" y="1703026"/>
            <a:ext cx="1427050" cy="21711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4379625" y="864150"/>
            <a:ext cx="29304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Navigation</a:t>
            </a:r>
            <a:endParaRPr/>
          </a:p>
        </p:txBody>
      </p:sp>
      <p:cxnSp>
        <p:nvCxnSpPr>
          <p:cNvPr id="119" name="Google Shape;119;p16"/>
          <p:cNvCxnSpPr>
            <a:stCxn id="114" idx="0"/>
            <a:endCxn id="113" idx="2"/>
          </p:cNvCxnSpPr>
          <p:nvPr/>
        </p:nvCxnSpPr>
        <p:spPr>
          <a:xfrm flipH="1" rot="10800000">
            <a:off x="6960500" y="1707100"/>
            <a:ext cx="12000" cy="220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6"/>
          <p:cNvCxnSpPr>
            <a:stCxn id="113" idx="3"/>
            <a:endCxn id="121" idx="1"/>
          </p:cNvCxnSpPr>
          <p:nvPr/>
        </p:nvCxnSpPr>
        <p:spPr>
          <a:xfrm>
            <a:off x="7518325" y="1470850"/>
            <a:ext cx="382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6"/>
          <p:cNvSpPr/>
          <p:nvPr/>
        </p:nvSpPr>
        <p:spPr>
          <a:xfrm>
            <a:off x="7900625" y="1254850"/>
            <a:ext cx="1091700" cy="43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Arduino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(Hardware)</a:t>
            </a:r>
            <a:endParaRPr sz="1300"/>
          </a:p>
        </p:txBody>
      </p:sp>
      <p:sp>
        <p:nvSpPr>
          <p:cNvPr id="122" name="Google Shape;122;p16"/>
          <p:cNvSpPr txBox="1"/>
          <p:nvPr/>
        </p:nvSpPr>
        <p:spPr>
          <a:xfrm>
            <a:off x="2232000" y="1412588"/>
            <a:ext cx="161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P</a:t>
            </a:r>
            <a:r>
              <a:rPr lang="zh-TW" sz="1000">
                <a:solidFill>
                  <a:schemeClr val="accent1"/>
                </a:solidFill>
              </a:rPr>
              <a:t>ointcloud &amp; Laser Scan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5380075" y="4115200"/>
            <a:ext cx="92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Static map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972500" y="2402400"/>
            <a:ext cx="92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Global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path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7306900" y="1690325"/>
            <a:ext cx="153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trajectory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(movement instruction)</a:t>
            </a:r>
            <a:endParaRPr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硬體架構</a:t>
            </a:r>
            <a:endParaRPr sz="2020"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-972650" y="565950"/>
            <a:ext cx="504600" cy="18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557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900"/>
              <a:t>相機</a:t>
            </a:r>
            <a:endParaRPr sz="900"/>
          </a:p>
          <a:p>
            <a:pPr indent="-2557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900"/>
              <a:t>光達</a:t>
            </a:r>
            <a:endParaRPr sz="900"/>
          </a:p>
          <a:p>
            <a:pPr indent="-2557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900"/>
              <a:t>阿卡漫架構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00"/>
              <a:t>The model of our hardware system is based on a</a:t>
            </a:r>
            <a:r>
              <a:rPr lang="zh-TW" sz="100">
                <a:solidFill>
                  <a:srgbClr val="FF0000"/>
                </a:solidFill>
              </a:rPr>
              <a:t> four-wheel drive RC remote car.</a:t>
            </a:r>
            <a:endParaRPr sz="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00"/>
              <a:t>Four-wheel driving and a large storage area enabled us to lay our laptop which works</a:t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00"/>
              <a:t>as the computing core, on the car. Sensors are set up according to the tf including a</a:t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0000"/>
                </a:solidFill>
              </a:rPr>
              <a:t>RGB-D camera which can also perform as a stereo camera</a:t>
            </a:r>
            <a:r>
              <a:rPr lang="zh-TW" sz="100"/>
              <a:t> and a </a:t>
            </a:r>
            <a:r>
              <a:rPr lang="zh-TW" sz="100">
                <a:solidFill>
                  <a:srgbClr val="FF0000"/>
                </a:solidFill>
              </a:rPr>
              <a:t>2D lidar which allows</a:t>
            </a:r>
            <a:endParaRPr sz="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0000"/>
                </a:solidFill>
              </a:rPr>
              <a:t>the robot to detect the obstacle 360</a:t>
            </a:r>
            <a:r>
              <a:rPr lang="zh-TW" sz="100"/>
              <a:t>. Fig. 10 shows our robot model containing a Lidar</a:t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00"/>
              <a:t>on top and stereo camera at the front.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75" y="0"/>
            <a:ext cx="3856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4209900" y="1148150"/>
            <a:ext cx="671100" cy="88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5517100" y="3503950"/>
            <a:ext cx="671100" cy="88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7"/>
          <p:cNvCxnSpPr>
            <a:endCxn id="133" idx="2"/>
          </p:cNvCxnSpPr>
          <p:nvPr/>
        </p:nvCxnSpPr>
        <p:spPr>
          <a:xfrm>
            <a:off x="2681100" y="1241150"/>
            <a:ext cx="1528800" cy="34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6188200" y="4008425"/>
            <a:ext cx="1254900" cy="29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7"/>
          <p:cNvSpPr txBox="1"/>
          <p:nvPr>
            <p:ph type="title"/>
          </p:nvPr>
        </p:nvSpPr>
        <p:spPr>
          <a:xfrm>
            <a:off x="1990550" y="975750"/>
            <a:ext cx="7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</a:rPr>
              <a:t>光達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7492175" y="4121350"/>
            <a:ext cx="15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</a:rPr>
              <a:t>深度攝影機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 flipH="1" rot="10800000">
            <a:off x="2216675" y="3670050"/>
            <a:ext cx="2356200" cy="47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7"/>
          <p:cNvSpPr txBox="1"/>
          <p:nvPr>
            <p:ph type="title"/>
          </p:nvPr>
        </p:nvSpPr>
        <p:spPr>
          <a:xfrm>
            <a:off x="225625" y="3975250"/>
            <a:ext cx="20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1420">
                <a:solidFill>
                  <a:srgbClr val="FF0000"/>
                </a:solidFill>
              </a:rPr>
              <a:t>車體：阿克曼轉向架構</a:t>
            </a:r>
            <a:endParaRPr b="1" sz="232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4738350" y="2966400"/>
            <a:ext cx="3663900" cy="171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4738350" y="603475"/>
            <a:ext cx="3663900" cy="171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1247475" y="1176625"/>
            <a:ext cx="195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dk2"/>
                </a:solidFill>
              </a:rPr>
              <a:t>深度攝影機</a:t>
            </a:r>
            <a:endParaRPr b="1" sz="2900"/>
          </a:p>
        </p:txBody>
      </p:sp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9245025" y="566275"/>
            <a:ext cx="10146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571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相機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The D435i works as the “eye” of the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robot which enables it to see the obstacle at front 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provide the image data for RTAB-MAP to build the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map and compute the odometry</a:t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803" y="1146763"/>
            <a:ext cx="965072" cy="10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6280595" y="1510653"/>
            <a:ext cx="252600" cy="404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4897500" y="742663"/>
            <a:ext cx="2316600" cy="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zh-TW" sz="1800">
                <a:solidFill>
                  <a:schemeClr val="dk2"/>
                </a:solidFill>
              </a:rPr>
              <a:t>位置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4897500" y="3200900"/>
            <a:ext cx="36351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zh-TW" sz="1800">
                <a:solidFill>
                  <a:schemeClr val="dk2"/>
                </a:solidFill>
              </a:rPr>
              <a:t>功能</a:t>
            </a:r>
            <a:endParaRPr sz="1800">
              <a:solidFill>
                <a:schemeClr val="dk2"/>
              </a:solidFill>
            </a:endParaRPr>
          </a:p>
          <a:p>
            <a:pPr indent="-331469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zh-TW" sz="1800">
                <a:solidFill>
                  <a:schemeClr val="dk2"/>
                </a:solidFill>
              </a:rPr>
              <a:t>避開</a:t>
            </a:r>
            <a:r>
              <a:rPr lang="zh-TW" sz="1800">
                <a:solidFill>
                  <a:srgbClr val="0000FF"/>
                </a:solidFill>
              </a:rPr>
              <a:t>前方</a:t>
            </a:r>
            <a:r>
              <a:rPr lang="zh-TW" sz="1800">
                <a:solidFill>
                  <a:schemeClr val="dk2"/>
                </a:solidFill>
              </a:rPr>
              <a:t>的障礙物</a:t>
            </a:r>
            <a:endParaRPr sz="1800">
              <a:solidFill>
                <a:schemeClr val="dk2"/>
              </a:solidFill>
            </a:endParaRPr>
          </a:p>
          <a:p>
            <a:pPr indent="-331469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zh-TW" sz="1800">
                <a:solidFill>
                  <a:srgbClr val="0000FF"/>
                </a:solidFill>
              </a:rPr>
              <a:t>環境3D地圖</a:t>
            </a:r>
            <a:r>
              <a:rPr lang="zh-TW" sz="1800">
                <a:solidFill>
                  <a:schemeClr val="dk2"/>
                </a:solidFill>
              </a:rPr>
              <a:t>的建立</a:t>
            </a:r>
            <a:endParaRPr sz="1800">
              <a:solidFill>
                <a:schemeClr val="dk2"/>
              </a:solidFill>
            </a:endParaRPr>
          </a:p>
          <a:p>
            <a:pPr indent="-331469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zh-TW" sz="1800">
                <a:solidFill>
                  <a:schemeClr val="dk2"/>
                </a:solidFill>
              </a:rPr>
              <a:t>車體座標的定位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25" y="1655900"/>
            <a:ext cx="3147850" cy="24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3900150" y="2966400"/>
            <a:ext cx="5091900" cy="140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3900150" y="603475"/>
            <a:ext cx="4566000" cy="171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1625775" y="1100425"/>
            <a:ext cx="81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020">
                <a:solidFill>
                  <a:schemeClr val="dk2"/>
                </a:solidFill>
              </a:rPr>
              <a:t>光達</a:t>
            </a:r>
            <a:endParaRPr b="1" sz="202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1620">
                <a:solidFill>
                  <a:schemeClr val="dk2"/>
                </a:solidFill>
              </a:rPr>
              <a:t>(lidar)</a:t>
            </a:r>
            <a:endParaRPr b="1" sz="1620">
              <a:solidFill>
                <a:schemeClr val="dk2"/>
              </a:solidFill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603" y="1070563"/>
            <a:ext cx="965072" cy="10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6317975" y="1168300"/>
            <a:ext cx="303000" cy="343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3906900" y="742663"/>
            <a:ext cx="2316600" cy="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zh-TW" sz="1800">
                <a:solidFill>
                  <a:schemeClr val="dk2"/>
                </a:solidFill>
              </a:rPr>
              <a:t>位置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3983100" y="3124700"/>
            <a:ext cx="47925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功能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 sz="1800">
                <a:solidFill>
                  <a:schemeClr val="dk2"/>
                </a:solidFill>
              </a:rPr>
              <a:t>可以避開</a:t>
            </a:r>
            <a:r>
              <a:rPr lang="zh-TW" sz="1800">
                <a:solidFill>
                  <a:srgbClr val="0000FF"/>
                </a:solidFill>
              </a:rPr>
              <a:t>360°</a:t>
            </a:r>
            <a:r>
              <a:rPr lang="zh-TW" sz="1800">
                <a:solidFill>
                  <a:schemeClr val="dk2"/>
                </a:solidFill>
              </a:rPr>
              <a:t>的障礙物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zh-TW" sz="1800">
                <a:solidFill>
                  <a:schemeClr val="dk2"/>
                </a:solidFill>
              </a:rPr>
              <a:t>優化「</a:t>
            </a:r>
            <a:r>
              <a:rPr lang="zh-TW" sz="1800">
                <a:solidFill>
                  <a:srgbClr val="0000FF"/>
                </a:solidFill>
              </a:rPr>
              <a:t>即時定位、地圖構建</a:t>
            </a:r>
            <a:r>
              <a:rPr lang="zh-TW" sz="1800">
                <a:solidFill>
                  <a:schemeClr val="dk2"/>
                </a:solidFill>
              </a:rPr>
              <a:t>」的效果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77" y="1981052"/>
            <a:ext cx="3185001" cy="19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1081625" y="1240500"/>
            <a:ext cx="223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1820">
                <a:solidFill>
                  <a:schemeClr val="dk2"/>
                </a:solidFill>
              </a:rPr>
              <a:t>阿克曼轉向架構</a:t>
            </a:r>
            <a:endParaRPr b="1" sz="182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1020">
                <a:solidFill>
                  <a:schemeClr val="dk2"/>
                </a:solidFill>
              </a:rPr>
              <a:t>(ackermann steering geometry)</a:t>
            </a:r>
            <a:endParaRPr sz="1020">
              <a:solidFill>
                <a:schemeClr val="dk2"/>
              </a:solidFill>
            </a:endParaRPr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9271325" y="316225"/>
            <a:ext cx="7767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TW" sz="250"/>
              <a:t>This model is commonly used in ordinary cars, so it’s also called a car-like model. We</a:t>
            </a:r>
            <a:endParaRPr sz="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TW" sz="250"/>
              <a:t>chose this steering system because car-like models are the most common one on the</a:t>
            </a:r>
            <a:endParaRPr sz="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TW" sz="250"/>
              <a:t>road. Once the system for ackerman is integrated, there’d be no need to put extra effort</a:t>
            </a:r>
            <a:endParaRPr sz="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TW" sz="250"/>
              <a:t>on developing differential models. Second, a stable but large enough model to meet our</a:t>
            </a:r>
            <a:endParaRPr sz="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TW" sz="250"/>
              <a:t>purpose is hard to find, so we’d prefer the Ackerman model as our choice. The</a:t>
            </a:r>
            <a:endParaRPr sz="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TW" sz="250"/>
              <a:t>following Fig. 9 shows how Ackerman steering geometry works.</a:t>
            </a:r>
            <a:endParaRPr sz="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0"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0" y="2195600"/>
            <a:ext cx="2939475" cy="206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4691450" y="703050"/>
            <a:ext cx="3663900" cy="119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4813975" y="836400"/>
            <a:ext cx="3504600" cy="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zh-TW" sz="1800">
                <a:solidFill>
                  <a:schemeClr val="dk2"/>
                </a:solidFill>
              </a:rPr>
              <a:t>介紹</a:t>
            </a:r>
            <a:endParaRPr sz="1800">
              <a:solidFill>
                <a:schemeClr val="dk2"/>
              </a:solidFill>
            </a:endParaRPr>
          </a:p>
          <a:p>
            <a:pPr indent="-331469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zh-TW" sz="1800">
                <a:solidFill>
                  <a:schemeClr val="dk2"/>
                </a:solidFill>
              </a:rPr>
              <a:t>透過</a:t>
            </a:r>
            <a:r>
              <a:rPr lang="zh-TW" sz="1800">
                <a:solidFill>
                  <a:srgbClr val="0000FF"/>
                </a:solidFill>
              </a:rPr>
              <a:t>前輪的轉向</a:t>
            </a:r>
            <a:r>
              <a:rPr lang="zh-TW" sz="1800">
                <a:solidFill>
                  <a:schemeClr val="dk2"/>
                </a:solidFill>
              </a:rPr>
              <a:t>來轉彎</a:t>
            </a:r>
            <a:endParaRPr sz="1800">
              <a:solidFill>
                <a:schemeClr val="dk2"/>
              </a:solidFill>
            </a:endParaRPr>
          </a:p>
          <a:p>
            <a:pPr indent="-331469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zh-TW" sz="1800">
                <a:solidFill>
                  <a:schemeClr val="dk2"/>
                </a:solidFill>
              </a:rPr>
              <a:t>用於</a:t>
            </a:r>
            <a:r>
              <a:rPr lang="zh-TW" sz="1800">
                <a:solidFill>
                  <a:srgbClr val="0000FF"/>
                </a:solidFill>
              </a:rPr>
              <a:t>一般轎車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4691300" y="2939400"/>
            <a:ext cx="3663900" cy="15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>
            <a:off x="4813975" y="3178150"/>
            <a:ext cx="3504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zh-TW" sz="1800">
                <a:solidFill>
                  <a:schemeClr val="dk2"/>
                </a:solidFill>
              </a:rPr>
              <a:t>選</a:t>
            </a:r>
            <a:r>
              <a:rPr lang="zh-TW" sz="1800">
                <a:solidFill>
                  <a:srgbClr val="666666"/>
                </a:solidFill>
              </a:rPr>
              <a:t>用此</a:t>
            </a:r>
            <a:r>
              <a:rPr lang="zh-TW" sz="1800">
                <a:solidFill>
                  <a:schemeClr val="dk2"/>
                </a:solidFill>
              </a:rPr>
              <a:t>架構的原因</a:t>
            </a:r>
            <a:endParaRPr sz="1800">
              <a:solidFill>
                <a:schemeClr val="dk2"/>
              </a:solidFill>
            </a:endParaRPr>
          </a:p>
          <a:p>
            <a:pPr indent="-331469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00">
                <a:solidFill>
                  <a:srgbClr val="666666"/>
                </a:solidFill>
              </a:rPr>
              <a:t>車體較大、車體穩定</a:t>
            </a:r>
            <a:endParaRPr sz="1800">
              <a:solidFill>
                <a:srgbClr val="666666"/>
              </a:solidFill>
            </a:endParaRPr>
          </a:p>
          <a:p>
            <a:pPr indent="-331469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zh-TW" sz="1800">
                <a:solidFill>
                  <a:schemeClr val="dk2"/>
                </a:solidFill>
              </a:rPr>
              <a:t>較</a:t>
            </a:r>
            <a:r>
              <a:rPr lang="zh-TW" sz="1800">
                <a:solidFill>
                  <a:srgbClr val="0000FF"/>
                </a:solidFill>
              </a:rPr>
              <a:t>符合實際自駕車的架構</a:t>
            </a:r>
            <a:endParaRPr sz="1800">
              <a:solidFill>
                <a:srgbClr val="0000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3086425" y="2325925"/>
            <a:ext cx="7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</a:rPr>
              <a:t>前輪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>
            <a:off x="3086425" y="3683000"/>
            <a:ext cx="7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</a:rPr>
              <a:t>後</a:t>
            </a:r>
            <a:r>
              <a:rPr b="1" lang="zh-TW" sz="1800">
                <a:solidFill>
                  <a:srgbClr val="FF0000"/>
                </a:solidFill>
              </a:rPr>
              <a:t>輪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lang="zh-TW" sz="2466"/>
              <a:t>SLAM </a:t>
            </a:r>
            <a:r>
              <a:rPr lang="zh-TW" sz="2300">
                <a:solidFill>
                  <a:srgbClr val="999999"/>
                </a:solidFill>
              </a:rPr>
              <a:t>(Real-Time Appearance-Based Mapping - </a:t>
            </a:r>
            <a:r>
              <a:rPr lang="zh-TW" sz="1855">
                <a:solidFill>
                  <a:srgbClr val="999999"/>
                </a:solidFill>
              </a:rPr>
              <a:t>RTABMAP</a:t>
            </a:r>
            <a:r>
              <a:rPr lang="zh-TW" sz="2300">
                <a:solidFill>
                  <a:srgbClr val="999999"/>
                </a:solidFill>
              </a:rPr>
              <a:t>)</a:t>
            </a:r>
            <a:r>
              <a:rPr lang="zh-TW" sz="2300"/>
              <a:t> 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1140300" y="1071150"/>
            <a:ext cx="1091700" cy="21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Sensor</a:t>
            </a:r>
            <a:endParaRPr sz="1300"/>
          </a:p>
        </p:txBody>
      </p:sp>
      <p:sp>
        <p:nvSpPr>
          <p:cNvPr id="185" name="Google Shape;185;p21"/>
          <p:cNvSpPr/>
          <p:nvPr/>
        </p:nvSpPr>
        <p:spPr>
          <a:xfrm>
            <a:off x="1140300" y="1721613"/>
            <a:ext cx="1091700" cy="35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Feature Extraction</a:t>
            </a:r>
            <a:endParaRPr sz="1300"/>
          </a:p>
        </p:txBody>
      </p:sp>
      <p:sp>
        <p:nvSpPr>
          <p:cNvPr id="186" name="Google Shape;186;p21"/>
          <p:cNvSpPr/>
          <p:nvPr/>
        </p:nvSpPr>
        <p:spPr>
          <a:xfrm>
            <a:off x="311700" y="2652250"/>
            <a:ext cx="1199400" cy="35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Loop Closure Detection</a:t>
            </a:r>
            <a:endParaRPr sz="1300"/>
          </a:p>
        </p:txBody>
      </p:sp>
      <p:sp>
        <p:nvSpPr>
          <p:cNvPr id="187" name="Google Shape;187;p21"/>
          <p:cNvSpPr/>
          <p:nvPr/>
        </p:nvSpPr>
        <p:spPr>
          <a:xfrm>
            <a:off x="1913775" y="2683300"/>
            <a:ext cx="920400" cy="29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Odometry</a:t>
            </a:r>
            <a:endParaRPr sz="1300"/>
          </a:p>
        </p:txBody>
      </p:sp>
      <p:sp>
        <p:nvSpPr>
          <p:cNvPr id="188" name="Google Shape;188;p21"/>
          <p:cNvSpPr/>
          <p:nvPr/>
        </p:nvSpPr>
        <p:spPr>
          <a:xfrm>
            <a:off x="1258875" y="3747300"/>
            <a:ext cx="920400" cy="29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Mapping</a:t>
            </a:r>
            <a:endParaRPr sz="1300"/>
          </a:p>
        </p:txBody>
      </p:sp>
      <p:cxnSp>
        <p:nvCxnSpPr>
          <p:cNvPr id="189" name="Google Shape;189;p21"/>
          <p:cNvCxnSpPr>
            <a:stCxn id="184" idx="2"/>
            <a:endCxn id="185" idx="0"/>
          </p:cNvCxnSpPr>
          <p:nvPr/>
        </p:nvCxnSpPr>
        <p:spPr>
          <a:xfrm>
            <a:off x="1686150" y="1289550"/>
            <a:ext cx="0" cy="43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1"/>
          <p:cNvCxnSpPr>
            <a:stCxn id="185" idx="2"/>
            <a:endCxn id="186" idx="0"/>
          </p:cNvCxnSpPr>
          <p:nvPr/>
        </p:nvCxnSpPr>
        <p:spPr>
          <a:xfrm rot="5400000">
            <a:off x="1009950" y="1976013"/>
            <a:ext cx="577500" cy="774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1"/>
          <p:cNvCxnSpPr>
            <a:stCxn id="185" idx="2"/>
            <a:endCxn id="187" idx="0"/>
          </p:cNvCxnSpPr>
          <p:nvPr/>
        </p:nvCxnSpPr>
        <p:spPr>
          <a:xfrm flipH="1" rot="-5400000">
            <a:off x="1725750" y="2035113"/>
            <a:ext cx="608700" cy="687900"/>
          </a:xfrm>
          <a:prstGeom prst="bentConnector3">
            <a:avLst>
              <a:gd fmla="val 4693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1"/>
          <p:cNvCxnSpPr>
            <a:stCxn id="188" idx="0"/>
            <a:endCxn id="187" idx="2"/>
          </p:cNvCxnSpPr>
          <p:nvPr/>
        </p:nvCxnSpPr>
        <p:spPr>
          <a:xfrm rot="-5400000">
            <a:off x="1659975" y="3033300"/>
            <a:ext cx="773100" cy="654900"/>
          </a:xfrm>
          <a:prstGeom prst="bentConnector3">
            <a:avLst>
              <a:gd fmla="val 4817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1"/>
          <p:cNvCxnSpPr>
            <a:stCxn id="186" idx="2"/>
            <a:endCxn id="188" idx="0"/>
          </p:cNvCxnSpPr>
          <p:nvPr/>
        </p:nvCxnSpPr>
        <p:spPr>
          <a:xfrm flipH="1" rot="-5400000">
            <a:off x="944250" y="2972500"/>
            <a:ext cx="741900" cy="807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1"/>
          <p:cNvSpPr txBox="1"/>
          <p:nvPr/>
        </p:nvSpPr>
        <p:spPr>
          <a:xfrm>
            <a:off x="878725" y="1336225"/>
            <a:ext cx="101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Input Image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110175" y="2093838"/>
            <a:ext cx="11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Feature point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(Pointcloud)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1714750" y="3368700"/>
            <a:ext cx="161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Location &amp; Poses</a:t>
            </a:r>
            <a:endParaRPr sz="1000">
              <a:solidFill>
                <a:schemeClr val="accent1"/>
              </a:solidFill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22215" l="2878" r="5141" t="19291"/>
          <a:stretch/>
        </p:blipFill>
        <p:spPr>
          <a:xfrm>
            <a:off x="2331125" y="1643075"/>
            <a:ext cx="1315099" cy="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55799"/>
            <a:ext cx="878726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700" y="1262150"/>
            <a:ext cx="4240510" cy="18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4129300" y="3200475"/>
            <a:ext cx="4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Ref </a:t>
            </a:r>
            <a:r>
              <a:rPr lang="zh-TW" sz="7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Labbé, Mathieu, and François Michaud. "RTAB‐Map as an open‐source lidar and visual simultaneous localization and mapping library for large‐scale and long‐term online operation." </a:t>
            </a:r>
            <a:r>
              <a:rPr i="1" lang="zh-TW" sz="7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Journal of Field Robotics</a:t>
            </a:r>
            <a:r>
              <a:rPr lang="zh-TW" sz="7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36.2 (2019): 416-446.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